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04" r:id="rId3"/>
    <p:sldId id="332" r:id="rId4"/>
    <p:sldId id="346" r:id="rId5"/>
    <p:sldId id="347" r:id="rId6"/>
    <p:sldId id="333" r:id="rId7"/>
    <p:sldId id="310" r:id="rId8"/>
    <p:sldId id="320" r:id="rId9"/>
    <p:sldId id="300" r:id="rId10"/>
    <p:sldId id="338" r:id="rId11"/>
    <p:sldId id="297" r:id="rId12"/>
    <p:sldId id="345" r:id="rId13"/>
    <p:sldId id="298" r:id="rId14"/>
    <p:sldId id="318" r:id="rId15"/>
    <p:sldId id="326" r:id="rId16"/>
    <p:sldId id="324" r:id="rId17"/>
    <p:sldId id="319" r:id="rId18"/>
    <p:sldId id="325" r:id="rId19"/>
    <p:sldId id="294" r:id="rId20"/>
    <p:sldId id="35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61A7E20C-EA28-4F39-AC0A-FA4777556831}">
          <p14:sldIdLst>
            <p14:sldId id="257"/>
          </p14:sldIdLst>
        </p14:section>
        <p14:section name="Background and Significance" id="{B88942E2-1925-4850-AA6A-17065405EF3D}">
          <p14:sldIdLst>
            <p14:sldId id="304"/>
          </p14:sldIdLst>
        </p14:section>
        <p14:section name="Research Design" id="{CED671FC-A632-4FA4-891E-6D90920B2D6B}">
          <p14:sldIdLst>
            <p14:sldId id="332"/>
            <p14:sldId id="346"/>
            <p14:sldId id="347"/>
            <p14:sldId id="333"/>
            <p14:sldId id="310"/>
          </p14:sldIdLst>
        </p14:section>
        <p14:section name="Scenario" id="{2DDD6125-4077-4944-AC5C-2B385A0F116C}">
          <p14:sldIdLst>
            <p14:sldId id="320"/>
            <p14:sldId id="300"/>
            <p14:sldId id="338"/>
            <p14:sldId id="297"/>
            <p14:sldId id="345"/>
            <p14:sldId id="298"/>
            <p14:sldId id="318"/>
            <p14:sldId id="326"/>
            <p14:sldId id="324"/>
            <p14:sldId id="319"/>
            <p14:sldId id="325"/>
            <p14:sldId id="294"/>
            <p14:sldId id="355"/>
          </p14:sldIdLst>
        </p14:section>
        <p14:section name="Roles and Tasks" id="{32EDA1A3-4BDA-4AFC-B6DE-8CFC2756ED90}">
          <p14:sldIdLst/>
        </p14:section>
        <p14:section name="Variables" id="{F0B0EB22-FFE0-445D-87AA-223101F7ED2B}">
          <p14:sldIdLst/>
        </p14:section>
        <p14:section name="Participant Training" id="{F11640E0-97A7-4F30-A65D-F6BF88991961}">
          <p14:sldIdLst/>
        </p14:section>
        <p14:section name="Feedback" id="{DF065F41-A0A3-4011-AB1F-2282B8626FA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 snapToObjects="1"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45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/>
          <a:lstStyle>
            <a:lvl1pPr>
              <a:defRPr>
                <a:latin typeface="Georgia"/>
                <a:cs typeface="Georgi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62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6A37-0F92-6942-B2D5-E7B33722527D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24D-F043-D349-AEDF-25C602CAB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6A37-0F92-6942-B2D5-E7B33722527D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24D-F043-D349-AEDF-25C602CAB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6A37-0F92-6942-B2D5-E7B33722527D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24D-F043-D349-AEDF-25C602CAB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6A37-0F92-6942-B2D5-E7B33722527D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24D-F043-D349-AEDF-25C602CAB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6A37-0F92-6942-B2D5-E7B33722527D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24D-F043-D349-AEDF-25C602CAB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6A37-0F92-6942-B2D5-E7B33722527D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24D-F043-D349-AEDF-25C602CAB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6A37-0F92-6942-B2D5-E7B33722527D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24D-F043-D349-AEDF-25C602CAB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6A37-0F92-6942-B2D5-E7B33722527D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24D-F043-D349-AEDF-25C602CAB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6A37-0F92-6942-B2D5-E7B33722527D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24D-F043-D349-AEDF-25C602CAB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6A37-0F92-6942-B2D5-E7B33722527D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24D-F043-D349-AEDF-25C602CAB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6A37-0F92-6942-B2D5-E7B33722527D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724D-F043-D349-AEDF-25C602CAB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B6A37-0F92-6942-B2D5-E7B33722527D}" type="datetimeFigureOut">
              <a:rPr lang="en-US" smtClean="0"/>
              <a:pPr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5724D-F043-D349-AEDF-25C602CAB7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Georgia"/>
          <a:ea typeface="+mn-ea"/>
          <a:cs typeface="Georgi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eorgia"/>
          <a:ea typeface="+mn-ea"/>
          <a:cs typeface="Georgi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eorgia"/>
          <a:ea typeface="+mn-ea"/>
          <a:cs typeface="Georgi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8.tmp"/><Relationship Id="rId4" Type="http://schemas.openxmlformats.org/officeDocument/2006/relationships/image" Target="../media/image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2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alexy@Illinois.edu" TargetMode="External"/><Relationship Id="rId2" Type="http://schemas.openxmlformats.org/officeDocument/2006/relationships/hyperlink" Target="mailto:mspoole@Illinois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roulx2@Illinois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 Social Media-Based Decision Support System: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533400"/>
          </a:xfrm>
        </p:spPr>
        <p:txBody>
          <a:bodyPr>
            <a:normAutofit/>
          </a:bodyPr>
          <a:lstStyle/>
          <a:p>
            <a:r>
              <a:rPr lang="en-US" sz="2400" dirty="0"/>
              <a:t>Can We Tame Uncertainty?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06"/>
    </mc:Choice>
    <mc:Fallback xmlns="">
      <p:transition spd="slow" advTm="21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Along each route many hazards are present:</a:t>
            </a:r>
          </a:p>
          <a:p>
            <a:pPr marL="914400" lvl="1" indent="-514350"/>
            <a:r>
              <a:rPr lang="en-US" dirty="0"/>
              <a:t>Road blocks</a:t>
            </a:r>
          </a:p>
          <a:p>
            <a:pPr marL="914400" lvl="1" indent="-514350"/>
            <a:r>
              <a:rPr lang="en-US" dirty="0"/>
              <a:t>Rocket fire</a:t>
            </a:r>
          </a:p>
          <a:p>
            <a:pPr marL="914400" lvl="1" indent="-514350"/>
            <a:r>
              <a:rPr lang="en-US" dirty="0"/>
              <a:t>Ambushes</a:t>
            </a:r>
          </a:p>
          <a:p>
            <a:pPr marL="914400" lvl="1" indent="-514350"/>
            <a:r>
              <a:rPr lang="en-US" dirty="0"/>
              <a:t>Etc.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5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4"/>
    </mc:Choice>
    <mc:Fallback xmlns="">
      <p:transition spd="slow" advTm="19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92" y="1600200"/>
            <a:ext cx="6457617" cy="4192265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0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4"/>
    </mc:Choice>
    <mc:Fallback xmlns="">
      <p:transition spd="slow" advTm="5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68" y="1524000"/>
            <a:ext cx="6455664" cy="4190997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3"/>
    </mc:Choice>
    <mc:Fallback xmlns="">
      <p:transition spd="slow" advTm="4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3" y="1600201"/>
            <a:ext cx="7454274" cy="419074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0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3"/>
    </mc:Choice>
    <mc:Fallback xmlns="">
      <p:transition spd="slow" advTm="18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Tweet Stream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Apollo was used to collect tweets made in Baghdad following recent attack</a:t>
            </a:r>
          </a:p>
          <a:p>
            <a:r>
              <a:rPr lang="en-US" dirty="0"/>
              <a:t>5517 tweets were collected</a:t>
            </a:r>
          </a:p>
          <a:p>
            <a:pPr lvl="1"/>
            <a:r>
              <a:rPr lang="en-US" dirty="0"/>
              <a:t>2546 are unique after merging retweets</a:t>
            </a:r>
          </a:p>
          <a:p>
            <a:r>
              <a:rPr lang="en-US" dirty="0"/>
              <a:t>Apollo was used to rank tweets by credibility and relevance</a:t>
            </a:r>
          </a:p>
          <a:p>
            <a:pPr lvl="1"/>
            <a:r>
              <a:rPr lang="en-US" dirty="0"/>
              <a:t>Top 32 (by rank) are displayed to analyst</a:t>
            </a:r>
          </a:p>
          <a:p>
            <a:pPr lvl="2"/>
            <a:r>
              <a:rPr lang="en-US" dirty="0"/>
              <a:t>16 are relevant to the scenario</a:t>
            </a:r>
          </a:p>
          <a:p>
            <a:pPr lvl="2"/>
            <a:r>
              <a:rPr lang="en-US" dirty="0"/>
              <a:t>16 are “noise” (about other events in Baghdad</a:t>
            </a:r>
          </a:p>
          <a:p>
            <a:pPr lvl="1"/>
            <a:r>
              <a:rPr lang="en-US" dirty="0"/>
              <a:t>8 contain explicit information regarding hazards that are simulated in the experiment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40"/>
    </mc:Choice>
    <mc:Fallback xmlns="">
      <p:transition spd="slow" advTm="27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Tweet Stream</a:t>
            </a:r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8" y="1600200"/>
            <a:ext cx="3409243" cy="4525963"/>
          </a:xfrm>
        </p:spPr>
      </p:pic>
      <p:pic>
        <p:nvPicPr>
          <p:cNvPr id="7" name="Content Placeholder 6" descr="Screen Clippin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039" y="1600200"/>
            <a:ext cx="3420922" cy="452596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6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6"/>
    </mc:Choice>
    <mc:Fallback xmlns="">
      <p:transition spd="slow" advTm="7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Interface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Control Condition:</a:t>
            </a:r>
          </a:p>
          <a:p>
            <a:pPr lvl="1"/>
            <a:r>
              <a:rPr lang="en-US" dirty="0"/>
              <a:t>Basic Twitter interface pre-loaded with scenario tweets</a:t>
            </a:r>
          </a:p>
          <a:p>
            <a:pPr lvl="1"/>
            <a:r>
              <a:rPr lang="en-US" dirty="0"/>
              <a:t>Interface allows basic searching and navigation</a:t>
            </a:r>
          </a:p>
          <a:p>
            <a:pPr lvl="1"/>
            <a:r>
              <a:rPr lang="en-US" dirty="0"/>
              <a:t>No tweet ranking or advanced filtering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88" y="1699354"/>
            <a:ext cx="1886712" cy="4341781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9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09"/>
    </mc:Choice>
    <mc:Fallback xmlns="">
      <p:transition spd="slow" advTm="36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Apollo Interfaces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Apollo List Condition:</a:t>
            </a:r>
          </a:p>
          <a:p>
            <a:pPr lvl="1"/>
            <a:r>
              <a:rPr lang="en-US" dirty="0"/>
              <a:t>Tweets are ranked on source credibility</a:t>
            </a:r>
          </a:p>
          <a:p>
            <a:pPr lvl="1"/>
            <a:r>
              <a:rPr lang="en-US" dirty="0"/>
              <a:t>Information is isolated as graphics and media content are removed</a:t>
            </a:r>
          </a:p>
          <a:p>
            <a:pPr lvl="1"/>
            <a:r>
              <a:rPr lang="en-US" dirty="0"/>
              <a:t>Analyst has the ability to sort tweets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4038600" cy="169500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18007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10"/>
    </mc:Choice>
    <mc:Fallback xmlns="">
      <p:transition spd="slow" advTm="30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Apollo Interfaces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Map-Enhanced Apollo Condition:</a:t>
            </a:r>
          </a:p>
          <a:p>
            <a:pPr lvl="1"/>
            <a:r>
              <a:rPr lang="en-US" dirty="0"/>
              <a:t>Tweets are ranked on source credibility</a:t>
            </a:r>
          </a:p>
          <a:p>
            <a:pPr lvl="1"/>
            <a:r>
              <a:rPr lang="en-US" dirty="0"/>
              <a:t>Tweets are overlaid on a map of Baghdad using the tweet’s geolocation</a:t>
            </a:r>
          </a:p>
          <a:p>
            <a:pPr lvl="1"/>
            <a:r>
              <a:rPr lang="en-US" dirty="0"/>
              <a:t>Analyst has the ability to isolate geospatially relevant information</a:t>
            </a: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4038600" cy="3627261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3"/>
    </mc:Choice>
    <mc:Fallback xmlns="">
      <p:transition spd="slow" advTm="23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Questions and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sz="1800" spc="-5" dirty="0">
              <a:latin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spc="-5" dirty="0">
                <a:latin typeface="Calibri"/>
                <a:cs typeface="Calibri"/>
              </a:rPr>
              <a:t>Marshall Scott Poole</a:t>
            </a:r>
            <a:endParaRPr lang="en-US" sz="1800" spc="-5" dirty="0">
              <a:latin typeface="Calibri"/>
              <a:cs typeface="Calibri"/>
              <a:hlinkClick r:id="rId2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spc="-5" dirty="0">
                <a:latin typeface="Calibri"/>
                <a:cs typeface="Calibri"/>
                <a:hlinkClick r:id="rId2"/>
              </a:rPr>
              <a:t>mspoole@Illinois.edu</a:t>
            </a:r>
            <a:endParaRPr lang="en-US" sz="1800" spc="-5" dirty="0">
              <a:latin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800" spc="-5" dirty="0">
              <a:latin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spc="-5" dirty="0">
                <a:latin typeface="Calibri"/>
                <a:cs typeface="Calibri"/>
              </a:rPr>
              <a:t>Alex Yahja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spc="-5" dirty="0">
                <a:latin typeface="Calibri"/>
                <a:cs typeface="Calibri"/>
                <a:hlinkClick r:id="rId3"/>
              </a:rPr>
              <a:t>alexy@Illinois.edu</a:t>
            </a:r>
            <a:endParaRPr lang="en-US" sz="1800" spc="-5" dirty="0">
              <a:latin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800" spc="-5" dirty="0">
              <a:latin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spc="-5" dirty="0">
                <a:latin typeface="Calibri"/>
                <a:cs typeface="Calibri"/>
              </a:rPr>
              <a:t>Jeffrey Proulx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spc="-5" dirty="0">
                <a:latin typeface="Calibri"/>
                <a:cs typeface="Calibri"/>
                <a:hlinkClick r:id="rId4"/>
              </a:rPr>
              <a:t>proulx2@Illinois.edu</a:t>
            </a:r>
            <a:endParaRPr lang="en-US" sz="1800" spc="-5" dirty="0">
              <a:latin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1800" spc="-5" dirty="0">
              <a:latin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spc="-5" dirty="0">
                <a:latin typeface="Calibri"/>
                <a:cs typeface="Calibri"/>
              </a:rPr>
              <a:t>Tarek Abdelzaher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800" spc="-5" dirty="0">
                <a:latin typeface="Calibri"/>
                <a:cs typeface="Calibri"/>
                <a:hlinkClick r:id="rId4"/>
              </a:rPr>
              <a:t>zaher@Illinois.edu</a:t>
            </a:r>
            <a:endParaRPr lang="en-US" sz="1800" spc="-5" dirty="0">
              <a:latin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800" spc="-5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4114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 experiment using virtual environment</a:t>
            </a:r>
          </a:p>
          <a:p>
            <a:r>
              <a:rPr lang="en-US" dirty="0"/>
              <a:t>Scenario designed to investigate: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Use of Apollo as a decision support system for team/multi-team systems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Compare various configurations of Apollo in use contexts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Evaluate use of VBS2 as a testbed for use of Apollo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9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0"/>
    </mc:Choice>
    <mc:Fallback xmlns="">
      <p:transition spd="slow" advTm="3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7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89"/>
    </mc:Choice>
    <mc:Fallback xmlns="">
      <p:transition spd="slow" advTm="46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 experiment that tests the use of Apollo as decision support in simulated field conditions</a:t>
            </a:r>
          </a:p>
          <a:p>
            <a:pPr lvl="1"/>
            <a:r>
              <a:rPr lang="en-US" dirty="0"/>
              <a:t>Simulation using Virtual Battlespace 2 (VBS2)</a:t>
            </a:r>
          </a:p>
          <a:p>
            <a:pPr lvl="1"/>
            <a:r>
              <a:rPr lang="en-US" dirty="0"/>
              <a:t>6 participants form a squad (MTS) comprised of 3 teams of 2 (2 field teams; 1 analyst team)</a:t>
            </a:r>
          </a:p>
          <a:p>
            <a:pPr lvl="1"/>
            <a:r>
              <a:rPr lang="en-US" dirty="0"/>
              <a:t>The squad will complete two missions located in simulated Baghdad that require them to navigate a course with hazards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9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7"/>
    </mc:Choice>
    <mc:Fallback xmlns="">
      <p:transition spd="slow" advTm="16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Three Conditions:</a:t>
            </a:r>
          </a:p>
          <a:p>
            <a:pPr lvl="1"/>
            <a:r>
              <a:rPr lang="en-US" sz="2400" b="1" dirty="0"/>
              <a:t>Basic </a:t>
            </a:r>
            <a:r>
              <a:rPr lang="en-US" sz="2400" dirty="0"/>
              <a:t>Information Support (Spreadsheet of Tweets)</a:t>
            </a:r>
          </a:p>
          <a:p>
            <a:pPr lvl="1"/>
            <a:r>
              <a:rPr lang="en-US" sz="2400" dirty="0"/>
              <a:t>Textual Support (</a:t>
            </a:r>
            <a:r>
              <a:rPr lang="en-US" sz="2400" b="1" dirty="0"/>
              <a:t>Apollo List </a:t>
            </a:r>
            <a:r>
              <a:rPr lang="en-US" sz="2400" dirty="0"/>
              <a:t>Interface)</a:t>
            </a:r>
          </a:p>
          <a:p>
            <a:pPr lvl="1"/>
            <a:r>
              <a:rPr lang="en-US" sz="2400" dirty="0"/>
              <a:t>Map Enhanced Support (</a:t>
            </a:r>
            <a:r>
              <a:rPr lang="en-US" sz="2400" b="1" dirty="0"/>
              <a:t>Apollo Map </a:t>
            </a:r>
            <a:r>
              <a:rPr lang="en-US" sz="2400" dirty="0"/>
              <a:t>Interface)</a:t>
            </a:r>
          </a:p>
          <a:p>
            <a:r>
              <a:rPr lang="en-US" sz="2800" dirty="0"/>
              <a:t>Repeated measures design: Two runs through mission (evaluate learning; enhance team training)</a:t>
            </a:r>
          </a:p>
          <a:p>
            <a:r>
              <a:rPr lang="en-US" sz="2800" dirty="0"/>
              <a:t>Task: High information processing requirements; High coordination requirements; High urgency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81"/>
    </mc:Choice>
    <mc:Fallback xmlns="">
      <p:transition spd="slow" advTm="51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DSS Variants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5756280"/>
              </p:ext>
            </p:extLst>
          </p:nvPr>
        </p:nvGraphicFramePr>
        <p:xfrm>
          <a:off x="457200" y="1366520"/>
          <a:ext cx="8229600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Dimension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Control (Spreadsheet)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Apollo 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Apollo</a:t>
                      </a:r>
                      <a:r>
                        <a:rPr lang="en-US" baseline="0" dirty="0"/>
                        <a:t> Map-Enhanced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Basic</a:t>
                      </a:r>
                      <a:r>
                        <a:rPr lang="en-US" baseline="0" dirty="0"/>
                        <a:t> 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List of 5000 tweets; XCEL</a:t>
                      </a:r>
                      <a:r>
                        <a:rPr lang="en-US" baseline="0" dirty="0"/>
                        <a:t> spreadsheet with typical sort and search capabilities; highest information processing requirements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Ranked Tweets; </a:t>
                      </a:r>
                    </a:p>
                    <a:p>
                      <a:r>
                        <a:rPr lang="en-US" dirty="0"/>
                        <a:t>List; Search and</a:t>
                      </a:r>
                      <a:r>
                        <a:rPr lang="en-US" baseline="0" dirty="0"/>
                        <a:t> sort; moderate information processing requirements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Tweets</a:t>
                      </a:r>
                      <a:r>
                        <a:rPr lang="en-US" baseline="0" dirty="0"/>
                        <a:t> associated with geographical location; lowest information processing requirements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Information Richness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Restrictiveness/ Guidance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Low/Informative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Moderate/</a:t>
                      </a:r>
                      <a:r>
                        <a:rPr lang="en-US" dirty="0" err="1"/>
                        <a:t>Suggestive~Informative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High/Suggestive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9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08"/>
    </mc:Choice>
    <mc:Fallback xmlns="">
      <p:transition spd="slow" advTm="23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Teams will navigate one of two routes through the scenario map during each mission</a:t>
            </a:r>
          </a:p>
          <a:p>
            <a:pPr lvl="1"/>
            <a:r>
              <a:rPr lang="en-US" dirty="0"/>
              <a:t>After the completion of their first mission teams will switch which route they navigate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1"/>
    </mc:Choice>
    <mc:Fallback xmlns="">
      <p:transition spd="slow" advTm="6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Basic</a:t>
            </a:r>
          </a:p>
          <a:p>
            <a:pPr lvl="1"/>
            <a:r>
              <a:rPr lang="en-US" dirty="0"/>
              <a:t>Conventional tweet sorting</a:t>
            </a:r>
          </a:p>
          <a:p>
            <a:r>
              <a:rPr lang="en-US" dirty="0"/>
              <a:t>Apollo List</a:t>
            </a:r>
          </a:p>
          <a:p>
            <a:pPr lvl="1"/>
            <a:r>
              <a:rPr lang="en-US" dirty="0"/>
              <a:t>Tweets ranked using Apollo according to their perceived credibility</a:t>
            </a:r>
          </a:p>
          <a:p>
            <a:r>
              <a:rPr lang="en-US" dirty="0"/>
              <a:t>Map-Enhanced Apollo</a:t>
            </a:r>
          </a:p>
          <a:p>
            <a:pPr lvl="1"/>
            <a:r>
              <a:rPr lang="en-US" dirty="0"/>
              <a:t>Tweets ranked using Apollo with the addition of an interactive map interface allowing each tweet to be geospatially located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8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6"/>
    </mc:Choice>
    <mc:Fallback xmlns="">
      <p:transition spd="slow" advTm="7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VBS2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Virtual Battlespace 2</a:t>
            </a:r>
          </a:p>
          <a:p>
            <a:pPr lvl="1"/>
            <a:r>
              <a:rPr lang="en-US" dirty="0"/>
              <a:t>Customizable military simulation environment</a:t>
            </a:r>
          </a:p>
          <a:p>
            <a:pPr lvl="1"/>
            <a:r>
              <a:rPr lang="en-US" dirty="0"/>
              <a:t>Produced by Bohemia Interactive in collaboration with United States Marine Corps and Australian Defense Force</a:t>
            </a:r>
          </a:p>
          <a:p>
            <a:r>
              <a:rPr lang="en-US" dirty="0"/>
              <a:t>Players navigate terrain by foot or vehicle</a:t>
            </a:r>
          </a:p>
          <a:p>
            <a:pPr lvl="1"/>
            <a:r>
              <a:rPr lang="en-US" dirty="0"/>
              <a:t>Communicate using radio headsets and CRN radio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7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9"/>
    </mc:Choice>
    <mc:Fallback xmlns="">
      <p:transition spd="slow" advTm="16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Enemy insurgents have been located at Baghdad airport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Two military units must eliminate these insurgents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Navigate quickly, safely, and neutralize insurgents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hazardous route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5"/>
    </mc:Choice>
    <mc:Fallback xmlns="">
      <p:transition spd="slow" advTm="18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5774</TotalTime>
  <Words>597</Words>
  <Application>Microsoft Office PowerPoint</Application>
  <PresentationFormat>On-screen Show (4:3)</PresentationFormat>
  <Paragraphs>110</Paragraphs>
  <Slides>20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Georgia</vt:lpstr>
      <vt:lpstr>Office Theme</vt:lpstr>
      <vt:lpstr>A Social Media-Based Decision Support System:</vt:lpstr>
      <vt:lpstr>Overview</vt:lpstr>
      <vt:lpstr>Design</vt:lpstr>
      <vt:lpstr>Design</vt:lpstr>
      <vt:lpstr>DSS Variants</vt:lpstr>
      <vt:lpstr>Design</vt:lpstr>
      <vt:lpstr>Information Conditions</vt:lpstr>
      <vt:lpstr>VBS2</vt:lpstr>
      <vt:lpstr>Scenario</vt:lpstr>
      <vt:lpstr>Scenario</vt:lpstr>
      <vt:lpstr>Scenario</vt:lpstr>
      <vt:lpstr>Scenario</vt:lpstr>
      <vt:lpstr>Scenario</vt:lpstr>
      <vt:lpstr>Tweet Stream</vt:lpstr>
      <vt:lpstr>Tweet Stream</vt:lpstr>
      <vt:lpstr>Control Interface</vt:lpstr>
      <vt:lpstr>Apollo Interfaces</vt:lpstr>
      <vt:lpstr>Apollo Interfaces</vt:lpstr>
      <vt:lpstr>Questions and Feedback</vt:lpstr>
      <vt:lpstr>PowerPoint Presentation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a Social Media Analytical Support System in Simulated Field Conditions: Can We Tame Uncertainty?</dc:title>
  <dc:creator>Jeffrey Proulx</dc:creator>
  <cp:lastModifiedBy>Joann Keyton</cp:lastModifiedBy>
  <cp:revision>122</cp:revision>
  <dcterms:created xsi:type="dcterms:W3CDTF">2009-09-14T01:15:42Z</dcterms:created>
  <dcterms:modified xsi:type="dcterms:W3CDTF">2021-10-19T12:58:20Z</dcterms:modified>
</cp:coreProperties>
</file>